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99" r:id="rId5"/>
    <p:sldId id="260" r:id="rId6"/>
    <p:sldId id="284" r:id="rId7"/>
    <p:sldId id="285" r:id="rId8"/>
    <p:sldId id="286" r:id="rId9"/>
    <p:sldId id="287" r:id="rId10"/>
    <p:sldId id="261" r:id="rId11"/>
    <p:sldId id="262" r:id="rId12"/>
    <p:sldId id="282" r:id="rId13"/>
    <p:sldId id="283" r:id="rId14"/>
    <p:sldId id="300" r:id="rId15"/>
    <p:sldId id="264" r:id="rId16"/>
    <p:sldId id="294" r:id="rId17"/>
    <p:sldId id="295" r:id="rId18"/>
    <p:sldId id="265" r:id="rId19"/>
    <p:sldId id="291" r:id="rId20"/>
    <p:sldId id="266" r:id="rId21"/>
    <p:sldId id="268" r:id="rId22"/>
    <p:sldId id="290" r:id="rId23"/>
    <p:sldId id="278" r:id="rId24"/>
    <p:sldId id="308" r:id="rId25"/>
    <p:sldId id="267" r:id="rId26"/>
    <p:sldId id="301" r:id="rId27"/>
    <p:sldId id="307" r:id="rId28"/>
    <p:sldId id="269" r:id="rId29"/>
    <p:sldId id="270" r:id="rId30"/>
    <p:sldId id="273" r:id="rId31"/>
    <p:sldId id="274" r:id="rId32"/>
    <p:sldId id="275" r:id="rId33"/>
    <p:sldId id="293" r:id="rId34"/>
    <p:sldId id="304" r:id="rId35"/>
    <p:sldId id="288" r:id="rId36"/>
    <p:sldId id="289" r:id="rId37"/>
    <p:sldId id="276" r:id="rId38"/>
    <p:sldId id="292" r:id="rId39"/>
    <p:sldId id="277" r:id="rId40"/>
    <p:sldId id="279" r:id="rId41"/>
    <p:sldId id="280" r:id="rId42"/>
    <p:sldId id="305" r:id="rId43"/>
    <p:sldId id="281" r:id="rId44"/>
    <p:sldId id="309" r:id="rId45"/>
    <p:sldId id="306" r:id="rId46"/>
    <p:sldId id="310" r:id="rId47"/>
    <p:sldId id="31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DB54F-47D7-4660-8C6D-245AFD124CCD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9EBBD-147D-4905-A3D6-A6B635B6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7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desirability bias.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CCES 2016. Sort of all or none. This may feed into wrongly </a:t>
            </a:r>
            <a:r>
              <a:rPr lang="en-US" dirty="0" err="1"/>
              <a:t>ID’ing</a:t>
            </a:r>
            <a:r>
              <a:rPr lang="en-US" dirty="0"/>
              <a:t> ABCUSA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8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compare ABC to Episcopal. Then compare to Pentecostal or SBC.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4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here is .51. Big differences by PID, though.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6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liberal pastors assume ABC is liberal and want it to be more public? On to politics…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23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aggregate ABC pastors want their church to be less involved than all others we surveyed.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35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91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41% for HRC. 30% for Trump. All other categories together = 29%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34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Smack in the middle.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99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50’s for Obama. Across the board. Didn’t really change in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2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5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50’s for Obama. Across the board. Didn’t really change in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19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Clergy guessing about their congregations. Pastor’s perceive it pretty correctly compared to overall data. </a:t>
            </a:r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sorting process happening? Area ministers? Urban vs. Rural? Racial?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31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clergy are uncomfortable with the closeness in religion and GOP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22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Private acts vs public acts.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75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ABC equipping pastors on how to deal with this? They are well connected and are being asked but aren’t following through.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4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public vs private.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75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ML </a:t>
            </a:r>
            <a:r>
              <a:rPr lang="en-US" dirty="0" err="1"/>
              <a:t>denoms</a:t>
            </a:r>
            <a:r>
              <a:rPr lang="en-US" dirty="0"/>
              <a:t> are more likely to donate or rally.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0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is essentially in the middle. ML to the left. SBC to the right.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11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denom</a:t>
            </a:r>
            <a:r>
              <a:rPr lang="en-US" dirty="0"/>
              <a:t> is schizophrenic. It’s SBC on one hand. It’s UMC on the other. How to hold this together?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2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much external validity. Having a more representative sample would help.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63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Obviously, theology and ideology go hand in hand.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3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ABC’s evangelical? Over half clergy respondents say yes.  Almost as many conservative as liberal. Not Pentecostal.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98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becoming more evangelical, so are Episcopal and UMC. Non-</a:t>
            </a:r>
            <a:r>
              <a:rPr lang="en-US" dirty="0" err="1"/>
              <a:t>denoms</a:t>
            </a:r>
            <a:r>
              <a:rPr lang="en-US" dirty="0"/>
              <a:t> are less.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93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has stalled on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39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has stalled on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08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are in the middle of the pack.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60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44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03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1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seems tilted strongly toward educated pastors. Bi-vocational. Graduate work in what?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6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half of the laity in the sample had HS diploma at most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7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ABCUSA to other ML </a:t>
            </a:r>
            <a:r>
              <a:rPr lang="en-US" dirty="0" err="1"/>
              <a:t>denoms</a:t>
            </a:r>
            <a:r>
              <a:rPr lang="en-US" dirty="0"/>
              <a:t> like Episcopal. Then compare to SBC or Pentecostal.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compare to what you know about ABCUSA? Do people incorrectly pick ABC on the survey?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5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AA sample of these </a:t>
            </a:r>
            <a:r>
              <a:rPr lang="en-US" dirty="0" err="1"/>
              <a:t>denoms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9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was 115. Median was 85. Max was 550. More educated pastors don’t have bigger churches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ryanburge@gmail.com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/>
              <a:t>ABCUSA Clergy and Congregations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Theology, Ideology, and Demography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Ryan Burge</a:t>
            </a:r>
          </a:p>
          <a:p>
            <a:r>
              <a:rPr lang="en-US" dirty="0"/>
              <a:t>Eastern Illinois University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A7F6A-BF8B-49BC-B60B-13B1106ECF24}"/>
              </a:ext>
            </a:extLst>
          </p:cNvPr>
          <p:cNvCxnSpPr>
            <a:cxnSpLocks/>
          </p:cNvCxnSpPr>
          <p:nvPr/>
        </p:nvCxnSpPr>
        <p:spPr>
          <a:xfrm>
            <a:off x="1154955" y="2956263"/>
            <a:ext cx="89611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01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454" y="121297"/>
            <a:ext cx="6616619" cy="6616619"/>
          </a:xfrm>
        </p:spPr>
      </p:pic>
    </p:spTree>
    <p:extLst>
      <p:ext uri="{BB962C8B-B14F-4D97-AF65-F5344CB8AC3E}">
        <p14:creationId xmlns:p14="http://schemas.microsoft.com/office/powerpoint/2010/main" val="28157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776A5F1-56B8-46A2-9E7F-AA64F373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1194" y="124288"/>
            <a:ext cx="6634555" cy="6634555"/>
          </a:xfrm>
        </p:spPr>
      </p:pic>
    </p:spTree>
    <p:extLst>
      <p:ext uri="{BB962C8B-B14F-4D97-AF65-F5344CB8AC3E}">
        <p14:creationId xmlns:p14="http://schemas.microsoft.com/office/powerpoint/2010/main" val="292823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6974" y="150618"/>
            <a:ext cx="8762996" cy="6707382"/>
          </a:xfrm>
        </p:spPr>
      </p:pic>
    </p:spTree>
    <p:extLst>
      <p:ext uri="{BB962C8B-B14F-4D97-AF65-F5344CB8AC3E}">
        <p14:creationId xmlns:p14="http://schemas.microsoft.com/office/powerpoint/2010/main" val="298028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0041" y="139959"/>
            <a:ext cx="8657649" cy="6626747"/>
          </a:xfrm>
        </p:spPr>
      </p:pic>
    </p:spTree>
    <p:extLst>
      <p:ext uri="{BB962C8B-B14F-4D97-AF65-F5344CB8AC3E}">
        <p14:creationId xmlns:p14="http://schemas.microsoft.com/office/powerpoint/2010/main" val="239936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involved should your denomination be?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the ABC-USA need to be more or less involved with social and political issues?</a:t>
            </a:r>
          </a:p>
          <a:p>
            <a:r>
              <a:rPr lang="en-US" dirty="0"/>
              <a:t>Should the ABC-USA be more or less involved in debating social and political issues inside the religious body?</a:t>
            </a:r>
          </a:p>
          <a:p>
            <a:r>
              <a:rPr lang="en-US" dirty="0"/>
              <a:t>Should the ABC-USA be more or less engaged in presenting its social and political views to government? </a:t>
            </a:r>
          </a:p>
          <a:p>
            <a:r>
              <a:rPr lang="en-US" dirty="0"/>
              <a:t>Responses options range from Much Less (1) to Much More (7)</a:t>
            </a:r>
          </a:p>
          <a:p>
            <a:r>
              <a:rPr lang="en-US" dirty="0"/>
              <a:t>Three questions summed and indexed from 0 to 1. </a:t>
            </a:r>
          </a:p>
        </p:txBody>
      </p:sp>
    </p:spTree>
    <p:extLst>
      <p:ext uri="{BB962C8B-B14F-4D97-AF65-F5344CB8AC3E}">
        <p14:creationId xmlns:p14="http://schemas.microsoft.com/office/powerpoint/2010/main" val="2310883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4158" y="167950"/>
            <a:ext cx="6588627" cy="6588627"/>
          </a:xfrm>
        </p:spPr>
      </p:pic>
    </p:spTree>
    <p:extLst>
      <p:ext uri="{BB962C8B-B14F-4D97-AF65-F5344CB8AC3E}">
        <p14:creationId xmlns:p14="http://schemas.microsoft.com/office/powerpoint/2010/main" val="384934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1205F15-D243-49F1-86A5-1148793A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7141" y="1853248"/>
            <a:ext cx="12299141" cy="2562320"/>
          </a:xfrm>
        </p:spPr>
      </p:pic>
    </p:spTree>
    <p:extLst>
      <p:ext uri="{BB962C8B-B14F-4D97-AF65-F5344CB8AC3E}">
        <p14:creationId xmlns:p14="http://schemas.microsoft.com/office/powerpoint/2010/main" val="11032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AE7A017-F659-44B0-887E-ACC32B2F5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5796" y="1853248"/>
            <a:ext cx="12267796" cy="2555790"/>
          </a:xfrm>
        </p:spPr>
      </p:pic>
    </p:spTree>
    <p:extLst>
      <p:ext uri="{BB962C8B-B14F-4D97-AF65-F5344CB8AC3E}">
        <p14:creationId xmlns:p14="http://schemas.microsoft.com/office/powerpoint/2010/main" val="426162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2252E02-C09D-4B7F-BE3A-EE6FE4E76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568" y="59753"/>
            <a:ext cx="8497808" cy="6798247"/>
          </a:xfrm>
        </p:spPr>
      </p:pic>
    </p:spTree>
    <p:extLst>
      <p:ext uri="{BB962C8B-B14F-4D97-AF65-F5344CB8AC3E}">
        <p14:creationId xmlns:p14="http://schemas.microsoft.com/office/powerpoint/2010/main" val="162287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C82F16D-2BE6-4E73-AD25-FAE64483F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233" y="97338"/>
            <a:ext cx="8238478" cy="6590783"/>
          </a:xfrm>
        </p:spPr>
      </p:pic>
    </p:spTree>
    <p:extLst>
      <p:ext uri="{BB962C8B-B14F-4D97-AF65-F5344CB8AC3E}">
        <p14:creationId xmlns:p14="http://schemas.microsoft.com/office/powerpoint/2010/main" val="74909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Sent an email invitation to as many ABC pastors we could find</a:t>
            </a:r>
          </a:p>
          <a:p>
            <a:r>
              <a:rPr lang="en-US" sz="3600" dirty="0"/>
              <a:t>Conducted from October 25</a:t>
            </a:r>
            <a:r>
              <a:rPr lang="en-US" sz="3600" baseline="30000" dirty="0"/>
              <a:t>th</a:t>
            </a:r>
            <a:r>
              <a:rPr lang="en-US" sz="3600" dirty="0"/>
              <a:t> – November 7</a:t>
            </a:r>
            <a:r>
              <a:rPr lang="en-US" sz="3600" baseline="30000" dirty="0"/>
              <a:t>th</a:t>
            </a:r>
            <a:r>
              <a:rPr lang="en-US" sz="3600" dirty="0"/>
              <a:t>, 2016 </a:t>
            </a:r>
          </a:p>
          <a:p>
            <a:r>
              <a:rPr lang="en-US" sz="3600" dirty="0"/>
              <a:t>In total, received a full survey response from 168 clergy</a:t>
            </a:r>
          </a:p>
        </p:txBody>
      </p:sp>
    </p:spTree>
    <p:extLst>
      <p:ext uri="{BB962C8B-B14F-4D97-AF65-F5344CB8AC3E}">
        <p14:creationId xmlns:p14="http://schemas.microsoft.com/office/powerpoint/2010/main" val="1473339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9DAC825-7729-4168-81D5-FAF62B620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1853" y="4763"/>
            <a:ext cx="6853237" cy="6853237"/>
          </a:xfrm>
        </p:spPr>
      </p:pic>
    </p:spTree>
    <p:extLst>
      <p:ext uri="{BB962C8B-B14F-4D97-AF65-F5344CB8AC3E}">
        <p14:creationId xmlns:p14="http://schemas.microsoft.com/office/powerpoint/2010/main" val="218033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02A6C054-95F2-453B-8B07-F501C6A6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" y="-255086"/>
            <a:ext cx="12089362" cy="7061287"/>
          </a:xfrm>
        </p:spPr>
      </p:pic>
    </p:spTree>
    <p:extLst>
      <p:ext uri="{BB962C8B-B14F-4D97-AF65-F5344CB8AC3E}">
        <p14:creationId xmlns:p14="http://schemas.microsoft.com/office/powerpoint/2010/main" val="19097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45856FC-938A-4F42-A8BE-914B72BC5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3248"/>
            <a:ext cx="12192000" cy="2540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A2508C-918D-435C-9723-07B6EC0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8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074" y="83975"/>
            <a:ext cx="8707914" cy="6665221"/>
          </a:xfrm>
        </p:spPr>
      </p:pic>
    </p:spTree>
    <p:extLst>
      <p:ext uri="{BB962C8B-B14F-4D97-AF65-F5344CB8AC3E}">
        <p14:creationId xmlns:p14="http://schemas.microsoft.com/office/powerpoint/2010/main" val="254062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8570106-E316-4FD1-BEB7-E52910043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473" y="690465"/>
            <a:ext cx="11429798" cy="4926637"/>
          </a:xfrm>
        </p:spPr>
      </p:pic>
    </p:spTree>
    <p:extLst>
      <p:ext uri="{BB962C8B-B14F-4D97-AF65-F5344CB8AC3E}">
        <p14:creationId xmlns:p14="http://schemas.microsoft.com/office/powerpoint/2010/main" val="161414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274" y="373723"/>
            <a:ext cx="8498396" cy="6484277"/>
          </a:xfrm>
        </p:spPr>
      </p:pic>
    </p:spTree>
    <p:extLst>
      <p:ext uri="{BB962C8B-B14F-4D97-AF65-F5344CB8AC3E}">
        <p14:creationId xmlns:p14="http://schemas.microsoft.com/office/powerpoint/2010/main" val="3820340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clergy perceptions of the congregation’s politics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vote share for Clinton was 52.2% and the average vote for Trump was 43%.</a:t>
            </a:r>
          </a:p>
          <a:p>
            <a:r>
              <a:rPr lang="en-US" dirty="0"/>
              <a:t>Trump voting clergy believe that, on average, 67% of their congregations are Trump supporters</a:t>
            </a:r>
          </a:p>
          <a:p>
            <a:r>
              <a:rPr lang="en-US" dirty="0"/>
              <a:t>Clinton supporting clergy perceive that 68% of their congregants are like them politically</a:t>
            </a:r>
          </a:p>
          <a:p>
            <a:r>
              <a:rPr lang="en-US" dirty="0"/>
              <a:t>Liberal clergy are finding liberal congregations, and conservative clergy find like minded churches</a:t>
            </a:r>
          </a:p>
        </p:txBody>
      </p:sp>
    </p:spTree>
    <p:extLst>
      <p:ext uri="{BB962C8B-B14F-4D97-AF65-F5344CB8AC3E}">
        <p14:creationId xmlns:p14="http://schemas.microsoft.com/office/powerpoint/2010/main" val="3789945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69" y="149289"/>
            <a:ext cx="8566406" cy="6553302"/>
          </a:xfrm>
        </p:spPr>
      </p:pic>
    </p:spTree>
    <p:extLst>
      <p:ext uri="{BB962C8B-B14F-4D97-AF65-F5344CB8AC3E}">
        <p14:creationId xmlns:p14="http://schemas.microsoft.com/office/powerpoint/2010/main" val="2692012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436" y="102636"/>
            <a:ext cx="8694071" cy="6654625"/>
          </a:xfrm>
        </p:spPr>
      </p:pic>
    </p:spTree>
    <p:extLst>
      <p:ext uri="{BB962C8B-B14F-4D97-AF65-F5344CB8AC3E}">
        <p14:creationId xmlns:p14="http://schemas.microsoft.com/office/powerpoint/2010/main" val="162798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0066" y="195943"/>
            <a:ext cx="8356812" cy="6396480"/>
          </a:xfrm>
        </p:spPr>
      </p:pic>
    </p:spTree>
    <p:extLst>
      <p:ext uri="{BB962C8B-B14F-4D97-AF65-F5344CB8AC3E}">
        <p14:creationId xmlns:p14="http://schemas.microsoft.com/office/powerpoint/2010/main" val="355186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809" y="75501"/>
            <a:ext cx="8752204" cy="6699121"/>
          </a:xfrm>
        </p:spPr>
      </p:pic>
    </p:spTree>
    <p:extLst>
      <p:ext uri="{BB962C8B-B14F-4D97-AF65-F5344CB8AC3E}">
        <p14:creationId xmlns:p14="http://schemas.microsoft.com/office/powerpoint/2010/main" val="114870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7526" y="36108"/>
            <a:ext cx="6821892" cy="6821892"/>
          </a:xfrm>
        </p:spPr>
      </p:pic>
    </p:spTree>
    <p:extLst>
      <p:ext uri="{BB962C8B-B14F-4D97-AF65-F5344CB8AC3E}">
        <p14:creationId xmlns:p14="http://schemas.microsoft.com/office/powerpoint/2010/main" val="213060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113" y="85191"/>
            <a:ext cx="6680718" cy="6680718"/>
          </a:xfrm>
        </p:spPr>
      </p:pic>
    </p:spTree>
    <p:extLst>
      <p:ext uri="{BB962C8B-B14F-4D97-AF65-F5344CB8AC3E}">
        <p14:creationId xmlns:p14="http://schemas.microsoft.com/office/powerpoint/2010/main" val="312801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8782" y="85190"/>
            <a:ext cx="6699380" cy="6699380"/>
          </a:xfrm>
        </p:spPr>
      </p:pic>
    </p:spTree>
    <p:extLst>
      <p:ext uri="{BB962C8B-B14F-4D97-AF65-F5344CB8AC3E}">
        <p14:creationId xmlns:p14="http://schemas.microsoft.com/office/powerpoint/2010/main" val="1758550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3243" y="74645"/>
            <a:ext cx="8690458" cy="6651860"/>
          </a:xfrm>
        </p:spPr>
      </p:pic>
    </p:spTree>
    <p:extLst>
      <p:ext uri="{BB962C8B-B14F-4D97-AF65-F5344CB8AC3E}">
        <p14:creationId xmlns:p14="http://schemas.microsoft.com/office/powerpoint/2010/main" val="946829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Theology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4" y="1950098"/>
            <a:ext cx="11678816" cy="490790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Jesus was born of a virgin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Men are given authority over women.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 Bible is literally true.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Jesus will return to earth in bodily form.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 devil exists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There is an objective standard of right and wrong established by God's Word.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Respond: Strongly Disagree to Strongly Agree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13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067" y="0"/>
            <a:ext cx="8926809" cy="6832767"/>
          </a:xfrm>
        </p:spPr>
      </p:pic>
    </p:spTree>
    <p:extLst>
      <p:ext uri="{BB962C8B-B14F-4D97-AF65-F5344CB8AC3E}">
        <p14:creationId xmlns:p14="http://schemas.microsoft.com/office/powerpoint/2010/main" val="1382036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851" y="57049"/>
            <a:ext cx="8885241" cy="6800951"/>
          </a:xfrm>
        </p:spPr>
      </p:pic>
    </p:spTree>
    <p:extLst>
      <p:ext uri="{BB962C8B-B14F-4D97-AF65-F5344CB8AC3E}">
        <p14:creationId xmlns:p14="http://schemas.microsoft.com/office/powerpoint/2010/main" val="3666236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770" y="103852"/>
            <a:ext cx="6615404" cy="6615404"/>
          </a:xfrm>
        </p:spPr>
      </p:pic>
    </p:spTree>
    <p:extLst>
      <p:ext uri="{BB962C8B-B14F-4D97-AF65-F5344CB8AC3E}">
        <p14:creationId xmlns:p14="http://schemas.microsoft.com/office/powerpoint/2010/main" val="3648473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12" y="0"/>
            <a:ext cx="8959775" cy="68580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10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5497" y="232051"/>
            <a:ext cx="6625949" cy="6625949"/>
          </a:xfrm>
        </p:spPr>
      </p:pic>
    </p:spTree>
    <p:extLst>
      <p:ext uri="{BB962C8B-B14F-4D97-AF65-F5344CB8AC3E}">
        <p14:creationId xmlns:p14="http://schemas.microsoft.com/office/powerpoint/2010/main" val="359503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Additional Data 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Cooperative Clergy Study</a:t>
            </a:r>
          </a:p>
          <a:p>
            <a:pPr lvl="1"/>
            <a:r>
              <a:rPr lang="en-US" sz="2400" dirty="0"/>
              <a:t>Surveys clergy in several established denominations</a:t>
            </a:r>
          </a:p>
          <a:p>
            <a:pPr lvl="2"/>
            <a:r>
              <a:rPr lang="en-US" sz="2400" dirty="0"/>
              <a:t>Greek Orthodox, PCUSA, RCA, SBC, UMC</a:t>
            </a:r>
          </a:p>
          <a:p>
            <a:pPr lvl="1"/>
            <a:r>
              <a:rPr lang="en-US" sz="2400" dirty="0"/>
              <a:t>Provides a good reference group for ABC clergy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Cooperative Congressional Election Study</a:t>
            </a:r>
          </a:p>
          <a:p>
            <a:pPr lvl="1"/>
            <a:r>
              <a:rPr lang="en-US" sz="2400" dirty="0"/>
              <a:t>Large survey of American voters </a:t>
            </a:r>
          </a:p>
          <a:p>
            <a:pPr lvl="2"/>
            <a:r>
              <a:rPr lang="en-US" sz="2400" dirty="0"/>
              <a:t>2016 Survey had 64,600 Respondents</a:t>
            </a:r>
          </a:p>
          <a:p>
            <a:pPr lvl="2"/>
            <a:r>
              <a:rPr lang="en-US" sz="2400" dirty="0"/>
              <a:t>608 ABCUSA self-identified adherents </a:t>
            </a:r>
          </a:p>
          <a:p>
            <a:pPr lvl="1"/>
            <a:r>
              <a:rPr lang="en-US" sz="2400" dirty="0"/>
              <a:t>How are ABC clergy different than ABC laity? </a:t>
            </a:r>
          </a:p>
        </p:txBody>
      </p:sp>
    </p:spTree>
    <p:extLst>
      <p:ext uri="{BB962C8B-B14F-4D97-AF65-F5344CB8AC3E}">
        <p14:creationId xmlns:p14="http://schemas.microsoft.com/office/powerpoint/2010/main" val="2941341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1847" y="167951"/>
            <a:ext cx="8638987" cy="6612463"/>
          </a:xfrm>
        </p:spPr>
      </p:pic>
    </p:spTree>
    <p:extLst>
      <p:ext uri="{BB962C8B-B14F-4D97-AF65-F5344CB8AC3E}">
        <p14:creationId xmlns:p14="http://schemas.microsoft.com/office/powerpoint/2010/main" val="4070077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760" y="139958"/>
            <a:ext cx="8642451" cy="6615114"/>
          </a:xfrm>
        </p:spPr>
      </p:pic>
    </p:spTree>
    <p:extLst>
      <p:ext uri="{BB962C8B-B14F-4D97-AF65-F5344CB8AC3E}">
        <p14:creationId xmlns:p14="http://schemas.microsoft.com/office/powerpoint/2010/main" val="1704461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 descr="A close up of a map&#10;&#10;Description generated with high confidence">
            <a:extLst>
              <a:ext uri="{FF2B5EF4-FFF2-40B4-BE49-F238E27FC236}">
                <a16:creationId xmlns:a16="http://schemas.microsoft.com/office/drawing/2014/main" id="{A4C01028-35F2-48AD-BCB1-4CCF2E03D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7339" y="117565"/>
            <a:ext cx="8425543" cy="6740435"/>
          </a:xfrm>
        </p:spPr>
      </p:pic>
    </p:spTree>
    <p:extLst>
      <p:ext uri="{BB962C8B-B14F-4D97-AF65-F5344CB8AC3E}">
        <p14:creationId xmlns:p14="http://schemas.microsoft.com/office/powerpoint/2010/main" val="1122490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7779" y="-39687"/>
            <a:ext cx="7441385" cy="6897687"/>
          </a:xfrm>
        </p:spPr>
      </p:pic>
    </p:spTree>
    <p:extLst>
      <p:ext uri="{BB962C8B-B14F-4D97-AF65-F5344CB8AC3E}">
        <p14:creationId xmlns:p14="http://schemas.microsoft.com/office/powerpoint/2010/main" val="2824236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8D4475-6516-4B83-B01E-79A4B3BC4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7102" y="230819"/>
            <a:ext cx="10332230" cy="6457644"/>
          </a:xfrm>
        </p:spPr>
      </p:pic>
    </p:spTree>
    <p:extLst>
      <p:ext uri="{BB962C8B-B14F-4D97-AF65-F5344CB8AC3E}">
        <p14:creationId xmlns:p14="http://schemas.microsoft.com/office/powerpoint/2010/main" val="750305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EB3A5C1D-631C-4D5A-A7E4-513B46B6C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784" y="0"/>
            <a:ext cx="10184669" cy="6789779"/>
          </a:xfrm>
        </p:spPr>
      </p:pic>
    </p:spTree>
    <p:extLst>
      <p:ext uri="{BB962C8B-B14F-4D97-AF65-F5344CB8AC3E}">
        <p14:creationId xmlns:p14="http://schemas.microsoft.com/office/powerpoint/2010/main" val="1167826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9050343-A31F-46B4-87DD-8E34E3C90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984" y="119848"/>
            <a:ext cx="11230252" cy="6738152"/>
          </a:xfrm>
        </p:spPr>
      </p:pic>
    </p:spTree>
    <p:extLst>
      <p:ext uri="{BB962C8B-B14F-4D97-AF65-F5344CB8AC3E}">
        <p14:creationId xmlns:p14="http://schemas.microsoft.com/office/powerpoint/2010/main" val="863563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4DCC85-0BE5-42E1-95A4-5D35B35E5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5983" y="531844"/>
            <a:ext cx="9431865" cy="5623249"/>
          </a:xfrm>
        </p:spPr>
      </p:pic>
    </p:spTree>
    <p:extLst>
      <p:ext uri="{BB962C8B-B14F-4D97-AF65-F5344CB8AC3E}">
        <p14:creationId xmlns:p14="http://schemas.microsoft.com/office/powerpoint/2010/main" val="19267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r="786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/>
              <a:t>Religion in Public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Contributing authors are social scientists studying religion and politics</a:t>
            </a:r>
          </a:p>
          <a:p>
            <a:r>
              <a:rPr lang="en-US" dirty="0" err="1"/>
              <a:t>religioninpublic.blog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religion_public</a:t>
            </a:r>
            <a:endParaRPr lang="en-US" dirty="0"/>
          </a:p>
          <a:p>
            <a:r>
              <a:rPr lang="en-US" dirty="0"/>
              <a:t>Religion in Public on Facebook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C1368E-B67E-466C-9D48-F71A43F1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80" y="0"/>
            <a:ext cx="7557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2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8"/>
          <p:cNvPicPr>
            <a:picLocks noChangeAspect="1"/>
          </p:cNvPicPr>
          <p:nvPr/>
        </p:nvPicPr>
        <p:blipFill rotWithShape="1">
          <a:blip r:embed="rId2"/>
          <a:srcRect l="15476" r="23618" b="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21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68" y="629266"/>
            <a:ext cx="3772041" cy="1641986"/>
          </a:xfrm>
        </p:spPr>
        <p:txBody>
          <a:bodyPr>
            <a:normAutofit/>
          </a:bodyPr>
          <a:lstStyle/>
          <a:p>
            <a:r>
              <a:rPr lang="en-US" dirty="0"/>
              <a:t>Contact Me</a:t>
            </a:r>
          </a:p>
        </p:txBody>
      </p:sp>
      <p:sp>
        <p:nvSpPr>
          <p:cNvPr id="22" name="Content Placeholder 13"/>
          <p:cNvSpPr>
            <a:spLocks noGrp="1"/>
          </p:cNvSpPr>
          <p:nvPr>
            <p:ph idx="1"/>
          </p:nvPr>
        </p:nvSpPr>
        <p:spPr>
          <a:xfrm>
            <a:off x="167951" y="2438400"/>
            <a:ext cx="4058817" cy="3809999"/>
          </a:xfrm>
        </p:spPr>
        <p:txBody>
          <a:bodyPr>
            <a:normAutofit/>
          </a:bodyPr>
          <a:lstStyle/>
          <a:p>
            <a:r>
              <a:rPr lang="en-US" dirty="0"/>
              <a:t>Personal Website: ryanburge.net	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ryanburge@gmail.com</a:t>
            </a: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ryanburge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1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8844" y="0"/>
            <a:ext cx="6719255" cy="6719255"/>
          </a:xfrm>
        </p:spPr>
      </p:pic>
    </p:spTree>
    <p:extLst>
      <p:ext uri="{BB962C8B-B14F-4D97-AF65-F5344CB8AC3E}">
        <p14:creationId xmlns:p14="http://schemas.microsoft.com/office/powerpoint/2010/main" val="100144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119" y="0"/>
            <a:ext cx="8720706" cy="6675012"/>
          </a:xfrm>
        </p:spPr>
      </p:pic>
    </p:spTree>
    <p:extLst>
      <p:ext uri="{BB962C8B-B14F-4D97-AF65-F5344CB8AC3E}">
        <p14:creationId xmlns:p14="http://schemas.microsoft.com/office/powerpoint/2010/main" val="354943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96" y="0"/>
            <a:ext cx="7398572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05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4428" y="0"/>
            <a:ext cx="8928088" cy="6833746"/>
          </a:xfrm>
        </p:spPr>
      </p:pic>
    </p:spTree>
    <p:extLst>
      <p:ext uri="{BB962C8B-B14F-4D97-AF65-F5344CB8AC3E}">
        <p14:creationId xmlns:p14="http://schemas.microsoft.com/office/powerpoint/2010/main" val="166774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5738" y="0"/>
            <a:ext cx="8845467" cy="6770507"/>
          </a:xfrm>
        </p:spPr>
      </p:pic>
    </p:spTree>
    <p:extLst>
      <p:ext uri="{BB962C8B-B14F-4D97-AF65-F5344CB8AC3E}">
        <p14:creationId xmlns:p14="http://schemas.microsoft.com/office/powerpoint/2010/main" val="3797281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3630</TotalTime>
  <Words>829</Words>
  <Application>Microsoft Office PowerPoint</Application>
  <PresentationFormat>Widescreen</PresentationFormat>
  <Paragraphs>119</Paragraphs>
  <Slides>49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Century Gothic</vt:lpstr>
      <vt:lpstr>Wingdings 3</vt:lpstr>
      <vt:lpstr>Ion</vt:lpstr>
      <vt:lpstr>ABCUSA Clergy and Congregations   Theology, Ideology, and Demography</vt:lpstr>
      <vt:lpstr>Survey Background</vt:lpstr>
      <vt:lpstr>PowerPoint Presentation</vt:lpstr>
      <vt:lpstr>Two Additional Data Sources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involved should your denomination be?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note on clergy perceptions of the congregation’s politics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Religious Theology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Religion in Public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ABCUSA’s Clergy and Congregations</dc:title>
  <dc:creator>Ryan Burge</dc:creator>
  <cp:lastModifiedBy>Ryan Burge</cp:lastModifiedBy>
  <cp:revision>35</cp:revision>
  <dcterms:created xsi:type="dcterms:W3CDTF">2017-03-31T01:41:51Z</dcterms:created>
  <dcterms:modified xsi:type="dcterms:W3CDTF">2017-06-26T20:08:43Z</dcterms:modified>
</cp:coreProperties>
</file>